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1140" r:id="rId3"/>
    <p:sldId id="350" r:id="rId4"/>
    <p:sldId id="1046" r:id="rId5"/>
    <p:sldId id="1047" r:id="rId6"/>
    <p:sldId id="1093" r:id="rId7"/>
    <p:sldId id="1141" r:id="rId8"/>
    <p:sldId id="1039" r:id="rId9"/>
    <p:sldId id="1048" r:id="rId10"/>
    <p:sldId id="1037" r:id="rId11"/>
    <p:sldId id="1049" r:id="rId12"/>
    <p:sldId id="540" r:id="rId13"/>
    <p:sldId id="1050" r:id="rId14"/>
    <p:sldId id="1065" r:id="rId15"/>
    <p:sldId id="1066" r:id="rId16"/>
    <p:sldId id="1068" r:id="rId17"/>
    <p:sldId id="1069" r:id="rId18"/>
    <p:sldId id="1070" r:id="rId19"/>
    <p:sldId id="1072" r:id="rId20"/>
    <p:sldId id="1064" r:id="rId21"/>
    <p:sldId id="1076" r:id="rId22"/>
    <p:sldId id="1074" r:id="rId23"/>
    <p:sldId id="1086" r:id="rId24"/>
    <p:sldId id="1094" r:id="rId25"/>
    <p:sldId id="1075" r:id="rId26"/>
    <p:sldId id="1077" r:id="rId27"/>
    <p:sldId id="1095" r:id="rId28"/>
    <p:sldId id="1080" r:id="rId29"/>
    <p:sldId id="1098" r:id="rId30"/>
    <p:sldId id="1079" r:id="rId31"/>
    <p:sldId id="1096" r:id="rId32"/>
    <p:sldId id="1097" r:id="rId33"/>
    <p:sldId id="1083" r:id="rId34"/>
    <p:sldId id="1084" r:id="rId35"/>
    <p:sldId id="1078" r:id="rId36"/>
    <p:sldId id="1091" r:id="rId37"/>
    <p:sldId id="1085" r:id="rId38"/>
    <p:sldId id="1052" r:id="rId39"/>
    <p:sldId id="1053" r:id="rId40"/>
    <p:sldId id="1054" r:id="rId41"/>
    <p:sldId id="1055" r:id="rId42"/>
    <p:sldId id="1056" r:id="rId43"/>
    <p:sldId id="1057" r:id="rId44"/>
    <p:sldId id="1063" r:id="rId45"/>
    <p:sldId id="1059" r:id="rId46"/>
    <p:sldId id="1060" r:id="rId47"/>
    <p:sldId id="1061" r:id="rId48"/>
    <p:sldId id="1107" r:id="rId49"/>
    <p:sldId id="1106" r:id="rId50"/>
    <p:sldId id="113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8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1992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seweb.ucsd.edu/~yfreund/papers/IntroToBoosti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1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14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C8FA-2D13-EF45-96EA-18AB9B3A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𝑂𝑂𝐵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Bagging provided an </a:t>
                </a:r>
                <a:r>
                  <a:rPr lang="en-US" dirty="0">
                    <a:solidFill>
                      <a:srgbClr val="C00000"/>
                    </a:solidFill>
                  </a:rPr>
                  <a:t>intrinsic</a:t>
                </a:r>
                <a:r>
                  <a:rPr lang="en-US" dirty="0"/>
                  <a:t> mechanism for us to perform validation</a:t>
                </a:r>
              </a:p>
              <a:p>
                <a:pPr lvl="1"/>
                <a:r>
                  <a:rPr lang="en-US" dirty="0"/>
                  <a:t>We don’t need to split the dataset into training and validation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Practical issues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(you might face this in HW4)</a:t>
                </a:r>
              </a:p>
              <a:p>
                <a:pPr lvl="1"/>
                <a:r>
                  <a:rPr lang="en-US" dirty="0"/>
                  <a:t>What 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appears in all bootstrapped datasets?</a:t>
                </a:r>
              </a:p>
              <a:p>
                <a:pPr lvl="2"/>
                <a:r>
                  <a:rPr lang="en-US" dirty="0"/>
                  <a:t>The probability of this happening is small when the number of bags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914400" lvl="2" indent="0">
                  <a:buNone/>
                </a:pP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set of points that is out of bag for at least one bootstrapped dataset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  <a:blipFill>
                <a:blip r:embed="rId2"/>
                <a:stretch>
                  <a:fillRect l="-1007" t="-30982" b="-10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88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and 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14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7176-DC4D-AE4C-A625-ECE94707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9CB6-E634-7747-8348-F4D11A93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57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44268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8837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 dirty="0"/>
              <a:t>Informal Intuitions 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96" y="2448526"/>
            <a:ext cx="5672382" cy="33897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20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dirty="0"/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Circular is a good feature, but using this feature might make some mistakes </a:t>
            </a:r>
          </a:p>
          <a:p>
            <a:pPr marL="0" indent="0">
              <a:buNone/>
            </a:pPr>
            <a:r>
              <a:rPr lang="en-US" dirty="0"/>
              <a:t>   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365" y="3939988"/>
            <a:ext cx="6409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65" y="28772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364" y="4697564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Apples</a:t>
            </a:r>
          </a:p>
        </p:txBody>
      </p:sp>
    </p:spTree>
    <p:extLst>
      <p:ext uri="{BB962C8B-B14F-4D97-AF65-F5344CB8AC3E}">
        <p14:creationId xmlns:p14="http://schemas.microsoft.com/office/powerpoint/2010/main" val="1568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Teacher: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Yes, many apples are red but it could still make mistakes.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Let me highlight the mistakes.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Make correct images smaller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Make incorrect images larger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7" y="2470470"/>
            <a:ext cx="5772711" cy="30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2450592"/>
            <a:ext cx="5532234" cy="35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2021" y="2927395"/>
            <a:ext cx="6100485" cy="255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Key steps of this process: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Learn a </a:t>
            </a:r>
            <a:r>
              <a:rPr lang="en-US" sz="2400" dirty="0">
                <a:solidFill>
                  <a:srgbClr val="FFFF00"/>
                </a:solidFill>
              </a:rPr>
              <a:t>simple</a:t>
            </a:r>
            <a:r>
              <a:rPr lang="en-US" sz="2400" dirty="0"/>
              <a:t> hypothesis for each dataset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Iteratively update the dataset to focus on what we got wrong (i.e., create </a:t>
            </a:r>
            <a:r>
              <a:rPr lang="en-US" sz="2400" dirty="0">
                <a:solidFill>
                  <a:srgbClr val="FFFF00"/>
                </a:solidFill>
              </a:rPr>
              <a:t>diversity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Aggregate</a:t>
            </a:r>
            <a:r>
              <a:rPr lang="en-US" sz="2400" dirty="0"/>
              <a:t> the learned simple hypothesis</a:t>
            </a:r>
          </a:p>
        </p:txBody>
      </p:sp>
    </p:spTree>
    <p:extLst>
      <p:ext uri="{BB962C8B-B14F-4D97-AF65-F5344CB8AC3E}">
        <p14:creationId xmlns:p14="http://schemas.microsoft.com/office/powerpoint/2010/main" val="26318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Homework 3: due yesterday (Wednesday)</a:t>
            </a:r>
          </a:p>
          <a:p>
            <a:pPr lvl="1"/>
            <a:r>
              <a:rPr lang="en-US" dirty="0"/>
              <a:t>If you still have late days, the final due is tomorrow</a:t>
            </a:r>
          </a:p>
          <a:p>
            <a:pPr lvl="1"/>
            <a:r>
              <a:rPr lang="en-US" dirty="0"/>
              <a:t>Track your own late-day usages</a:t>
            </a:r>
          </a:p>
          <a:p>
            <a:pPr lvl="2"/>
            <a:r>
              <a:rPr lang="en-US" dirty="0"/>
              <a:t>Assignments over-using late days won’t be graded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October 25 (Tuesday) will be a review session</a:t>
            </a:r>
          </a:p>
          <a:p>
            <a:pPr lvl="1"/>
            <a:r>
              <a:rPr lang="en-US" dirty="0"/>
              <a:t>Practice questions are posted on Piazza (will </a:t>
            </a:r>
            <a:r>
              <a:rPr lang="en-US"/>
              <a:t>be discussed </a:t>
            </a:r>
            <a:r>
              <a:rPr lang="en-US" dirty="0"/>
              <a:t>during the review session)</a:t>
            </a:r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>
                <a:blip r:embed="rId2"/>
                <a:stretch>
                  <a:fillRect l="-689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Discussion on Re-weighted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does re-weighting mean?)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Original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weight/probability of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 (Expressed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Re-sample dataset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(noisier)</a:t>
                </a:r>
              </a:p>
              <a:p>
                <a:pPr lvl="2"/>
                <a:r>
                  <a:rPr lang="en-US" dirty="0"/>
                  <a:t>Re-sample the dataset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according to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re-sampled dataset as usual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Calculate weighted error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  <a:blipFill>
                <a:blip r:embed="rId3"/>
                <a:stretch>
                  <a:fillRect l="-1049" t="-2703" b="-8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 This reduces to standard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432154" y="6106886"/>
            <a:ext cx="1819217" cy="3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3082"/>
            <a:ext cx="10515600" cy="2852737"/>
          </a:xfrm>
        </p:spPr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Adaptive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35904" y="4946294"/>
                <a:ext cx="10515600" cy="2020564"/>
              </a:xfrm>
            </p:spPr>
            <p:txBody>
              <a:bodyPr>
                <a:normAutofit lnSpcReduction="10000"/>
              </a:bodyPr>
              <a:lstStyle/>
              <a:p>
                <a:pPr lvl="1"/>
                <a:r>
                  <a:rPr lang="en-US" sz="2400" dirty="0"/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How to perform weighted aggregation</a:t>
                </a:r>
              </a:p>
              <a:p>
                <a:r>
                  <a:rPr lang="en-US" dirty="0"/>
                  <a:t>       </a:t>
                </a:r>
              </a:p>
              <a:p>
                <a:r>
                  <a:rPr lang="en-US" dirty="0"/>
                  <a:t>      [AdaBoost focuses on </a:t>
                </a:r>
                <a:r>
                  <a:rPr lang="en-US" b="1" dirty="0"/>
                  <a:t>classification</a:t>
                </a:r>
                <a:r>
                  <a:rPr lang="en-US" dirty="0"/>
                  <a:t> problem]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5904" y="4946294"/>
                <a:ext cx="10515600" cy="2020564"/>
              </a:xfrm>
              <a:blipFill>
                <a:blip r:embed="rId2"/>
                <a:stretch>
                  <a:fillRect t="-562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523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0FE2C-0FF5-244C-AB1F-A327A7652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BB7D-7A8C-4541-B621-0E14CD0B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theoretical question asked by Kearns and Valiant</a:t>
            </a:r>
          </a:p>
          <a:p>
            <a:pPr lvl="1"/>
            <a:r>
              <a:rPr lang="en-US" dirty="0"/>
              <a:t>Whether a </a:t>
            </a:r>
            <a:r>
              <a:rPr lang="en-US" dirty="0">
                <a:solidFill>
                  <a:srgbClr val="C00000"/>
                </a:solidFill>
              </a:rPr>
              <a:t>“weak” learning algorithm</a:t>
            </a:r>
            <a:r>
              <a:rPr lang="en-US" dirty="0"/>
              <a:t> which performs</a:t>
            </a:r>
            <a:r>
              <a:rPr lang="en-US" dirty="0">
                <a:solidFill>
                  <a:schemeClr val="accent2"/>
                </a:solidFill>
              </a:rPr>
              <a:t> just slightly better than random guessing</a:t>
            </a:r>
            <a:r>
              <a:rPr lang="en-US" dirty="0"/>
              <a:t> in the PAC model can be “boosted” into an </a:t>
            </a:r>
            <a:r>
              <a:rPr lang="en-US" dirty="0">
                <a:solidFill>
                  <a:schemeClr val="accent1"/>
                </a:solidFill>
              </a:rPr>
              <a:t>arbitrarily accurate “strong” learning algorithm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AdaBoost</a:t>
            </a:r>
          </a:p>
          <a:p>
            <a:pPr lvl="1"/>
            <a:r>
              <a:rPr lang="en-US" dirty="0"/>
              <a:t>The first </a:t>
            </a:r>
            <a:r>
              <a:rPr lang="en-US" dirty="0">
                <a:solidFill>
                  <a:schemeClr val="accent1"/>
                </a:solidFill>
              </a:rPr>
              <a:t>adaptive</a:t>
            </a:r>
            <a:r>
              <a:rPr lang="en-US" dirty="0"/>
              <a:t> boosting algorithm that</a:t>
            </a:r>
          </a:p>
          <a:p>
            <a:pPr lvl="2"/>
            <a:r>
              <a:rPr lang="en-US" sz="2400" dirty="0"/>
              <a:t>has nice theoretical guarantees </a:t>
            </a:r>
          </a:p>
          <a:p>
            <a:pPr lvl="2"/>
            <a:r>
              <a:rPr lang="en-US" sz="2400" dirty="0"/>
              <a:t>successfully deployed in real-world applications </a:t>
            </a:r>
          </a:p>
        </p:txBody>
      </p:sp>
    </p:spTree>
    <p:extLst>
      <p:ext uri="{BB962C8B-B14F-4D97-AF65-F5344CB8AC3E}">
        <p14:creationId xmlns:p14="http://schemas.microsoft.com/office/powerpoint/2010/main" val="4107579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9542-B762-094C-87E7-623B5089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AdaBoost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7D482-B48A-CB49-88F9-82E7BBC9DA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7072" y="4851400"/>
                <a:ext cx="10396728" cy="1732279"/>
              </a:xfrm>
            </p:spPr>
            <p:txBody>
              <a:bodyPr/>
              <a:lstStyle/>
              <a:p>
                <a:r>
                  <a:rPr lang="en-US" dirty="0"/>
                  <a:t>Will discuss the following for AdaBoost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perform weighted aggregation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7D482-B48A-CB49-88F9-82E7BBC9D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7072" y="4851400"/>
                <a:ext cx="10396728" cy="1732279"/>
              </a:xfrm>
              <a:blipFill>
                <a:blip r:embed="rId2"/>
                <a:stretch>
                  <a:fillRect l="-1098" t="-6569" b="-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B3978B6-9D8E-664F-969A-6CB1F82388AE}"/>
                  </a:ext>
                </a:extLst>
              </p:cNvPr>
              <p:cNvSpPr/>
              <p:nvPr/>
            </p:nvSpPr>
            <p:spPr>
              <a:xfrm>
                <a:off x="957072" y="1690688"/>
                <a:ext cx="7400544" cy="2942272"/>
              </a:xfrm>
              <a:prstGeom prst="roundRect">
                <a:avLst>
                  <a:gd name="adj" fmla="val 10013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u="sng" dirty="0"/>
                  <a:t>Outline of a Boosting Algorithm</a:t>
                </a:r>
              </a:p>
              <a:p>
                <a:endParaRPr lang="en-US" sz="1200" u="sng" dirty="0"/>
              </a:p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B3978B6-9D8E-664F-969A-6CB1F8238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72" y="1690688"/>
                <a:ext cx="7400544" cy="2942272"/>
              </a:xfrm>
              <a:prstGeom prst="roundRect">
                <a:avLst>
                  <a:gd name="adj" fmla="val 10013"/>
                </a:avLst>
              </a:prstGeom>
              <a:blipFill>
                <a:blip r:embed="rId3"/>
                <a:stretch>
                  <a:fillRect b="-15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861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1. Learn a Weak Learner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25851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AdaBoost uses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simple</a:t>
                </a:r>
                <a:r>
                  <a:rPr lang="en-US" sz="2400" dirty="0"/>
                  <a:t> weak learners </a:t>
                </a:r>
              </a:p>
              <a:p>
                <a:pPr lvl="1"/>
                <a:r>
                  <a:rPr lang="en-US" dirty="0"/>
                  <a:t>low variance, high bias</a:t>
                </a:r>
              </a:p>
              <a:p>
                <a:pPr lvl="1"/>
                <a:r>
                  <a:rPr lang="en-US" dirty="0"/>
                  <a:t>Decision stump (one-level decision tree) is one good option</a:t>
                </a:r>
              </a:p>
              <a:p>
                <a:pPr lvl="1"/>
                <a:endParaRPr lang="en-US" sz="2600" dirty="0"/>
              </a:p>
              <a:p>
                <a:pPr lvl="1"/>
                <a:endParaRPr lang="en-US" sz="2600" dirty="0"/>
              </a:p>
              <a:p>
                <a:pPr lvl="1"/>
                <a:endParaRPr lang="en-US" sz="26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the decision stump that </a:t>
                </a:r>
              </a:p>
              <a:p>
                <a:pPr lvl="2"/>
                <a:r>
                  <a:rPr lang="en-US" dirty="0"/>
                  <a:t>Minimizes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Maximize (weighted) information gain (you can call decision tree library directly)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25851" cy="5032375"/>
              </a:xfrm>
              <a:blipFill>
                <a:blip r:embed="rId3"/>
                <a:stretch>
                  <a:fillRect l="-920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EE04A21-7E26-C54B-8B82-46EA53C46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81" y="3072281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8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-5653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2. 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56530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9033"/>
                <a:ext cx="10515600" cy="558896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600" dirty="0"/>
                  <a:t>We want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(learned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) to be </a:t>
                </a:r>
                <a:r>
                  <a:rPr lang="en-US" sz="2600" b="1" dirty="0">
                    <a:solidFill>
                      <a:schemeClr val="accent4">
                        <a:lumMod val="50000"/>
                      </a:schemeClr>
                    </a:solidFill>
                  </a:rPr>
                  <a:t>diverse</a:t>
                </a:r>
                <a:r>
                  <a:rPr lang="en-US" sz="26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sz="26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1"/>
                <a:r>
                  <a:rPr lang="en-US" sz="2600" dirty="0">
                    <a:solidFill>
                      <a:srgbClr val="C00000"/>
                    </a:solidFill>
                  </a:rPr>
                  <a:t>Increase</a:t>
                </a:r>
                <a:r>
                  <a:rPr lang="en-US" sz="2600" dirty="0"/>
                  <a:t> the weights of points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wrong</a:t>
                </a:r>
                <a:r>
                  <a:rPr lang="en-US" sz="2600" dirty="0"/>
                  <a:t> predictions</a:t>
                </a:r>
              </a:p>
              <a:p>
                <a:pPr lvl="1"/>
                <a:r>
                  <a:rPr lang="en-US" sz="2600" dirty="0">
                    <a:solidFill>
                      <a:srgbClr val="00B050"/>
                    </a:solidFill>
                  </a:rPr>
                  <a:t>Decrease</a:t>
                </a:r>
                <a:r>
                  <a:rPr lang="en-US" sz="2600" dirty="0"/>
                  <a:t> the weights of points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00B050"/>
                    </a:solidFill>
                  </a:rPr>
                  <a:t>correct</a:t>
                </a:r>
                <a:r>
                  <a:rPr lang="en-US" sz="2600" dirty="0"/>
                  <a:t> predictions</a:t>
                </a:r>
              </a:p>
              <a:p>
                <a:pPr lvl="1"/>
                <a:endParaRPr lang="en-US" sz="2600" dirty="0"/>
              </a:p>
              <a:p>
                <a:r>
                  <a:rPr lang="en-US" sz="2600" dirty="0"/>
                  <a:t>Define a parameter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&gt;1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wrong</a:t>
                </a:r>
                <a:r>
                  <a:rPr lang="en-US" sz="2600" dirty="0"/>
                  <a:t> predictions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</a:rPr>
                  <a:t>  (increase the weight)</a:t>
                </a:r>
              </a:p>
              <a:p>
                <a:pPr lvl="1"/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00B050"/>
                    </a:solidFill>
                  </a:rPr>
                  <a:t>correct</a:t>
                </a:r>
                <a:r>
                  <a:rPr lang="en-US" sz="2600" dirty="0"/>
                  <a:t> predictions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6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/ </m:t>
                    </m:r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rgbClr val="00B050"/>
                    </a:solidFill>
                  </a:rPr>
                  <a:t>  (decrease the weight)</a:t>
                </a:r>
              </a:p>
              <a:p>
                <a:endParaRPr lang="en-US" sz="200" dirty="0"/>
              </a:p>
              <a:p>
                <a:r>
                  <a:rPr lang="en-US" sz="2600" dirty="0"/>
                  <a:t>Goal: </a:t>
                </a:r>
              </a:p>
              <a:p>
                <a:pPr lvl="1"/>
                <a:r>
                  <a:rPr lang="en-US" sz="2600" dirty="0"/>
                  <a:t>Choose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6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minimizes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are </a:t>
                </a:r>
                <a:r>
                  <a:rPr lang="en-US" sz="2600" b="1" dirty="0">
                    <a:solidFill>
                      <a:schemeClr val="accent4">
                        <a:lumMod val="50000"/>
                      </a:schemeClr>
                    </a:solidFill>
                  </a:rPr>
                  <a:t>diverse</a:t>
                </a:r>
              </a:p>
              <a:p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9033"/>
                <a:ext cx="10515600" cy="5588967"/>
              </a:xfrm>
              <a:blipFill>
                <a:blip r:embed="rId3"/>
                <a:stretch>
                  <a:fillRect l="-844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627089" y="3317909"/>
                <a:ext cx="3095519" cy="12175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normalization constant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We need to ensure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089" y="3317909"/>
                <a:ext cx="3095519" cy="1217515"/>
              </a:xfrm>
              <a:prstGeom prst="roundRect">
                <a:avLst/>
              </a:prstGeom>
              <a:blipFill>
                <a:blip r:embed="rId4"/>
                <a:stretch>
                  <a:fillRect l="-975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64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DDCEE2-3A19-D242-B865-7C7A084364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Choose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4000" dirty="0"/>
                  <a:t>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 </a:t>
                </a:r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DDCEE2-3A19-D242-B865-7C7A08436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 b="-7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EE3EF-FED7-F84D-A170-A5640524C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Math derivations in the next few slides</a:t>
            </a:r>
          </a:p>
        </p:txBody>
      </p:sp>
    </p:spTree>
    <p:extLst>
      <p:ext uri="{BB962C8B-B14F-4D97-AF65-F5344CB8AC3E}">
        <p14:creationId xmlns:p14="http://schemas.microsoft.com/office/powerpoint/2010/main" val="995177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800" dirty="0"/>
                  <a:t>Weighted in-sample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0.5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(requirement of weak learners)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32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Goal: 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mr-IN" sz="2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600" dirty="0">
                    <a:solidFill>
                      <a:schemeClr val="bg1"/>
                    </a:solidFill>
                  </a:rPr>
                  <a:t>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600" dirty="0">
                    <a:solidFill>
                      <a:schemeClr val="bg1"/>
                    </a:solidFill>
                  </a:rPr>
                  <a:t> is the normalization constant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sz="13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f>
                          <m:f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den>
                        </m:f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6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  <a:blipFill>
                <a:blip r:embed="rId2"/>
                <a:stretch>
                  <a:fillRect l="-1206" t="-8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DA53CCF-0DE9-E243-B1AB-9776282741BD}"/>
              </a:ext>
            </a:extLst>
          </p:cNvPr>
          <p:cNvGrpSpPr/>
          <p:nvPr/>
        </p:nvGrpSpPr>
        <p:grpSpPr>
          <a:xfrm>
            <a:off x="293813" y="2738376"/>
            <a:ext cx="2226365" cy="1743136"/>
            <a:chOff x="387627" y="3108164"/>
            <a:chExt cx="2226365" cy="1743136"/>
          </a:xfrm>
        </p:grpSpPr>
        <p:sp>
          <p:nvSpPr>
            <p:cNvPr id="6" name="Rounded Rectangle 5"/>
            <p:cNvSpPr/>
            <p:nvPr/>
          </p:nvSpPr>
          <p:spPr>
            <a:xfrm>
              <a:off x="387627" y="3559213"/>
              <a:ext cx="2226365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7627" y="3108164"/>
              <a:ext cx="589721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32962" y="6041398"/>
            <a:ext cx="974034" cy="792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7275" y="5277306"/>
            <a:ext cx="589721" cy="1292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consider the case weak learners are better than random guessing: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  <a:blipFill>
                <a:blip r:embed="rId3"/>
                <a:stretch>
                  <a:fillRect l="-31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7D30DF-AD6C-3749-89CE-AC5ECEFCA22A}"/>
                  </a:ext>
                </a:extLst>
              </p:cNvPr>
              <p:cNvSpPr/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7D30DF-AD6C-3749-89CE-AC5ECEFCA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C0509E-DB04-CD4A-8051-89D26EAAF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47" y="2961304"/>
            <a:ext cx="4194803" cy="115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657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800" dirty="0"/>
                  <a:t>Weighted in-sample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0.5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(requirement of weak learners)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32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Goal: 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mr-IN" sz="2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mr-IN" sz="2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600" dirty="0"/>
                  <a:t>Remember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is the normalization constant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sz="13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  <m:r>
                      <a:rPr lang="en-US" sz="2200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f>
                          <m:fPr>
                            <m:ctrlP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  <a:blipFill>
                <a:blip r:embed="rId2"/>
                <a:stretch>
                  <a:fillRect l="-1206" t="-8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DA53CCF-0DE9-E243-B1AB-9776282741BD}"/>
              </a:ext>
            </a:extLst>
          </p:cNvPr>
          <p:cNvGrpSpPr/>
          <p:nvPr/>
        </p:nvGrpSpPr>
        <p:grpSpPr>
          <a:xfrm>
            <a:off x="293813" y="2738376"/>
            <a:ext cx="2226365" cy="1743136"/>
            <a:chOff x="387627" y="3108164"/>
            <a:chExt cx="2226365" cy="1743136"/>
          </a:xfrm>
        </p:grpSpPr>
        <p:sp>
          <p:nvSpPr>
            <p:cNvPr id="6" name="Rounded Rectangle 5"/>
            <p:cNvSpPr/>
            <p:nvPr/>
          </p:nvSpPr>
          <p:spPr>
            <a:xfrm>
              <a:off x="387627" y="3559213"/>
              <a:ext cx="2226365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7627" y="3108164"/>
              <a:ext cx="589721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32962" y="6041398"/>
            <a:ext cx="974034" cy="792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7275" y="5277306"/>
            <a:ext cx="589721" cy="1292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consider the case weak learners are better than random guessing: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  <a:blipFill>
                <a:blip r:embed="rId3"/>
                <a:stretch>
                  <a:fillRect l="-31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/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9758F86-FA84-424D-8C12-371885500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47" y="2961304"/>
            <a:ext cx="4194803" cy="115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172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=&gt;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=&gt;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Reweight rule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Note that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are either +1 or -1</a:t>
                </a: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;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8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The rule for reweighting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4D54E942-C67E-314B-A2C7-D612BB1E646A}"/>
                  </a:ext>
                </a:extLst>
              </p:cNvPr>
              <p:cNvSpPr/>
              <p:nvPr/>
            </p:nvSpPr>
            <p:spPr>
              <a:xfrm>
                <a:off x="8083296" y="2334768"/>
                <a:ext cx="3883152" cy="98145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 </a:t>
                </a:r>
                <a:r>
                  <a:rPr lang="en-US" dirty="0">
                    <a:solidFill>
                      <a:schemeClr val="tx1"/>
                    </a:solidFill>
                  </a:rPr>
                  <a:t>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</a:p>
              <a:p>
                <a:pPr lvl="1"/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rgbClr val="C00000"/>
                        </a:solidFill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1600" dirty="0">
                    <a:solidFill>
                      <a:schemeClr val="accent1"/>
                    </a:solidFill>
                  </a:rPr>
                </a:b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00B05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rgbClr val="00B05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1600" dirty="0">
                    <a:solidFill>
                      <a:srgbClr val="00B050"/>
                    </a:solidFill>
                  </a:rPr>
                  <a:t> </a:t>
                </a:r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4D54E942-C67E-314B-A2C7-D612BB1E6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296" y="2334768"/>
                <a:ext cx="3883152" cy="981456"/>
              </a:xfrm>
              <a:prstGeom prst="roundRect">
                <a:avLst/>
              </a:prstGeom>
              <a:blipFill>
                <a:blip r:embed="rId3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4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The rule for reweighting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Reweight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64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: Summary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Reweight rule: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bit more manipulations (the reason will be clear later)</a:t>
                </a:r>
              </a:p>
              <a:p>
                <a:pPr lvl="1"/>
                <a:endParaRPr lang="en-US" sz="700" dirty="0"/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sz="13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r>
                  <a:rPr lang="en-US" dirty="0"/>
                  <a:t>Final reweight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52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How to Aggregate Weak Learners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59886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Intuition: </a:t>
                </a:r>
              </a:p>
              <a:p>
                <a:pPr lvl="1"/>
                <a:r>
                  <a:rPr lang="en-US" dirty="0"/>
                  <a:t>We want to put more weights on better weak learners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proxy on how well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performs (smaller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=&gt;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 (random guessing leads to 0 weights)</a:t>
                </a:r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(if a feature perfectly classifies the data, use it as our final hypothesis)</a:t>
                </a:r>
              </a:p>
              <a:p>
                <a:endParaRPr lang="en-US" dirty="0"/>
              </a:p>
              <a:p>
                <a:r>
                  <a:rPr lang="en-US" dirty="0"/>
                  <a:t>Aggregation rule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59886" cy="5032375"/>
              </a:xfrm>
              <a:blipFill>
                <a:blip r:embed="rId2"/>
                <a:stretch>
                  <a:fillRect l="-917" t="-2273" b="-12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  <a:blipFill>
                <a:blip r:embed="rId2"/>
                <a:stretch>
                  <a:fillRect l="-1086" t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59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E8B72-5816-5E42-B402-DE60D39E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1709738"/>
            <a:ext cx="11865427" cy="2852737"/>
          </a:xfrm>
        </p:spPr>
        <p:txBody>
          <a:bodyPr/>
          <a:lstStyle/>
          <a:p>
            <a:r>
              <a:rPr lang="en-US" dirty="0"/>
              <a:t>Short Break and Questions Answering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02EC9-1A48-E446-991A-9774C8D2A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66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Properties of </a:t>
            </a:r>
            <a:r>
              <a:rPr lang="en-US" dirty="0" err="1"/>
              <a:t>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Freund &amp; Schapire's Tutorial </a:t>
                </a:r>
                <a:r>
                  <a:rPr lang="en-US" dirty="0"/>
                  <a:t>for more discussion</a:t>
                </a:r>
              </a:p>
              <a:p>
                <a:endParaRPr lang="en-US" dirty="0"/>
              </a:p>
              <a:p>
                <a:r>
                  <a:rPr lang="en-US" dirty="0"/>
                  <a:t>The training error of AdaBoost converges fast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(how good each weak learner is better than random guessing)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Generalization error</a:t>
                </a:r>
              </a:p>
              <a:p>
                <a:pPr lvl="1"/>
                <a:r>
                  <a:rPr lang="en-US" dirty="0"/>
                  <a:t>VC analysis gives us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It seems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goes large, overfitting could happen</a:t>
                </a:r>
              </a:p>
              <a:p>
                <a:pPr lvl="1"/>
                <a:r>
                  <a:rPr lang="en-US" dirty="0"/>
                  <a:t>Empirically, </a:t>
                </a:r>
                <a:r>
                  <a:rPr lang="en-US" dirty="0" err="1"/>
                  <a:t>AdaBoost</a:t>
                </a:r>
                <a:r>
                  <a:rPr lang="en-US" dirty="0"/>
                  <a:t> is relatively robust to overfitting</a:t>
                </a:r>
              </a:p>
              <a:p>
                <a:pPr lvl="1"/>
                <a:r>
                  <a:rPr lang="en-US" dirty="0"/>
                  <a:t>There are some more delicate analysis using the idea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margins</a:t>
                </a:r>
                <a:r>
                  <a:rPr lang="en-US" dirty="0"/>
                  <a:t> to explain why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  <a:blipFill>
                <a:blip r:embed="rId3"/>
                <a:stretch>
                  <a:fillRect l="-927" t="-2771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/>
              <p:nvPr/>
            </p:nvSpPr>
            <p:spPr>
              <a:xfrm>
                <a:off x="8113398" y="3860235"/>
                <a:ext cx="3302233" cy="9631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/>
                  <a:t> is the VC dimension of the weak learner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398" y="3860235"/>
                <a:ext cx="3302233" cy="963151"/>
              </a:xfrm>
              <a:prstGeom prst="roundRect">
                <a:avLst/>
              </a:prstGeom>
              <a:blipFill>
                <a:blip r:embed="rId4"/>
                <a:stretch>
                  <a:fillRect l="-1145" r="-763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2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6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toy example (by </a:t>
            </a:r>
            <a:r>
              <a:rPr lang="en-US" dirty="0" err="1"/>
              <a:t>Yoav</a:t>
            </a:r>
            <a:r>
              <a:rPr lang="en-US" dirty="0"/>
              <a:t> Freund Rob </a:t>
            </a:r>
            <a:r>
              <a:rPr lang="en-US" dirty="0" err="1"/>
              <a:t>Schapire</a:t>
            </a:r>
            <a:r>
              <a:rPr lang="en-US" dirty="0"/>
              <a:t>)</a:t>
            </a:r>
          </a:p>
          <a:p>
            <a:r>
              <a:rPr lang="en-US" dirty="0"/>
              <a:t>Weak learner: decision </a:t>
            </a:r>
            <a:r>
              <a:rPr lang="en-US"/>
              <a:t>stump (one-level decision tree)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27" y="3072309"/>
            <a:ext cx="3546390" cy="32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8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2136318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9" y="1690687"/>
            <a:ext cx="5895866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418" y="1844139"/>
            <a:ext cx="5247057" cy="404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3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0" y="1949193"/>
            <a:ext cx="588236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652" y="1949193"/>
            <a:ext cx="5068970" cy="411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5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3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1" y="1899766"/>
            <a:ext cx="6664286" cy="4351338"/>
          </a:xfrm>
        </p:spPr>
      </p:pic>
    </p:spTree>
    <p:extLst>
      <p:ext uri="{BB962C8B-B14F-4D97-AF65-F5344CB8AC3E}">
        <p14:creationId xmlns:p14="http://schemas.microsoft.com/office/powerpoint/2010/main" val="2115770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416" y="231687"/>
            <a:ext cx="3960053" cy="2585653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08" y="197707"/>
            <a:ext cx="3588870" cy="2654780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0" y="231688"/>
            <a:ext cx="3503443" cy="2585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8" y="3670517"/>
            <a:ext cx="7216347" cy="2464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525" y="3805881"/>
            <a:ext cx="3345726" cy="261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Success of </a:t>
            </a:r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09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Viola-Jones Face Detection (2001)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real-time object detection framework</a:t>
            </a:r>
          </a:p>
          <a:p>
            <a:r>
              <a:rPr lang="en-US" dirty="0"/>
              <a:t>Paul Viola and Michael Jones. Rapid object detection using a boosted cascade of simple features. CVPR 2001.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42" y="3545402"/>
            <a:ext cx="4011067" cy="2766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383" y="3585492"/>
            <a:ext cx="4245642" cy="27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59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Learners (</a:t>
            </a:r>
            <a:r>
              <a:rPr lang="en-US" dirty="0" err="1"/>
              <a:t>Haar</a:t>
            </a:r>
            <a:r>
              <a:rPr lang="en-US" dirty="0"/>
              <a:t> wavelet features)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86" y="1890828"/>
            <a:ext cx="2619632" cy="234481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083" y="4493919"/>
            <a:ext cx="4866502" cy="15683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3" y="1890828"/>
            <a:ext cx="4315180" cy="42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5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3" y="1890828"/>
            <a:ext cx="4315180" cy="42381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6984" y="1890828"/>
            <a:ext cx="69249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Each hypothesis is very weak.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There are many possible features.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For a 24x24 detection region, more then 160,000 features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5265" y="4645513"/>
            <a:ext cx="62185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err="1"/>
              <a:t>AdaBoost</a:t>
            </a:r>
            <a:r>
              <a:rPr lang="en-US" sz="3200" dirty="0"/>
              <a:t>!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Training is slow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Testing is fast 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3200" dirty="0"/>
              <a:t>(inherent feature selection)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Weak Learners (</a:t>
            </a:r>
            <a:r>
              <a:rPr lang="en-US" dirty="0" err="1"/>
              <a:t>Haar</a:t>
            </a:r>
            <a:r>
              <a:rPr lang="en-US"/>
              <a:t> wavelet </a:t>
            </a:r>
            <a:r>
              <a:rPr lang="en-US" dirty="0"/>
              <a:t>features)</a:t>
            </a:r>
          </a:p>
        </p:txBody>
      </p:sp>
    </p:spTree>
    <p:extLst>
      <p:ext uri="{BB962C8B-B14F-4D97-AF65-F5344CB8AC3E}">
        <p14:creationId xmlns:p14="http://schemas.microsoft.com/office/powerpoint/2010/main" val="198544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DA85-7D7B-2C45-A7F8-9DF249D3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1709738"/>
            <a:ext cx="12042913" cy="2852737"/>
          </a:xfrm>
        </p:spPr>
        <p:txBody>
          <a:bodyPr/>
          <a:lstStyle/>
          <a:p>
            <a:r>
              <a:rPr lang="en-US" dirty="0"/>
              <a:t>Brief Discussion on Gradient 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A76B3-AE4C-8C45-9ACF-67FDA9343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087" y="4949227"/>
            <a:ext cx="10515600" cy="1500187"/>
          </a:xfrm>
        </p:spPr>
        <p:txBody>
          <a:bodyPr/>
          <a:lstStyle/>
          <a:p>
            <a:r>
              <a:rPr lang="en-US" dirty="0"/>
              <a:t>Gradient boosting is </a:t>
            </a:r>
            <a:r>
              <a:rPr lang="en-US" b="1" dirty="0"/>
              <a:t>safe to skip </a:t>
            </a:r>
            <a:r>
              <a:rPr lang="en-US" dirty="0"/>
              <a:t>for Exam 2</a:t>
            </a:r>
          </a:p>
        </p:txBody>
      </p:sp>
    </p:spTree>
    <p:extLst>
      <p:ext uri="{BB962C8B-B14F-4D97-AF65-F5344CB8AC3E}">
        <p14:creationId xmlns:p14="http://schemas.microsoft.com/office/powerpoint/2010/main" val="1326793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C2A-35AB-224E-8637-D8000B3B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</a:t>
            </a:r>
            <a:r>
              <a:rPr lang="en-US" dirty="0" err="1"/>
              <a:t>AdaBoost</a:t>
            </a:r>
            <a:r>
              <a:rPr lang="en-US" dirty="0"/>
              <a:t> Algorithm Again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</p:spPr>
            <p:txBody>
              <a:bodyPr>
                <a:normAutofit fontScale="92500"/>
              </a:bodyPr>
              <a:lstStyle/>
              <a:p>
                <a:endParaRPr lang="en-US" sz="200" dirty="0"/>
              </a:p>
              <a:p>
                <a:r>
                  <a:rPr lang="en-US" dirty="0"/>
                  <a:t>The format is similar to </a:t>
                </a:r>
                <a:r>
                  <a:rPr lang="en-US" dirty="0">
                    <a:solidFill>
                      <a:srgbClr val="C00000"/>
                    </a:solidFill>
                  </a:rPr>
                  <a:t>gradient descent</a:t>
                </a:r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If we consider the space of the weak learners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 as the space of “weights”</a:t>
                </a:r>
              </a:p>
              <a:p>
                <a:pPr lvl="1"/>
                <a:r>
                  <a:rPr lang="en-US" dirty="0"/>
                  <a:t>This observation leads to a general class of boosting algorithms: </a:t>
                </a:r>
                <a:r>
                  <a:rPr lang="en-US" dirty="0">
                    <a:solidFill>
                      <a:srgbClr val="C00000"/>
                    </a:solidFill>
                  </a:rPr>
                  <a:t>gradient boosting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XGBoost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one implementation of gradient boosting that is popular in practice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See CASI 17.4 and the reference in CASI P.350 for more discussion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  <a:blipFill>
                <a:blip r:embed="rId2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Given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400" dirty="0"/>
                  <a:t>for all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400" dirty="0"/>
                  <a:t>(using decision stumps)</a:t>
                </a:r>
              </a:p>
              <a:p>
                <a:pPr lvl="1"/>
                <a:r>
                  <a:rPr lang="en-US" sz="1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dirty="0"/>
                  <a:t>Output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  <a:blipFill rotWithShape="0">
                <a:blip r:embed="rId3"/>
                <a:stretch>
                  <a:fillRect b="-16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Initialize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Output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5371580" y="2865638"/>
            <a:ext cx="1249892" cy="30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766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</p:spPr>
            <p:txBody>
              <a:bodyPr/>
              <a:lstStyle/>
              <a:p>
                <a:r>
                  <a:rPr lang="en-US" dirty="0"/>
                  <a:t>AdaBoost is a special case of Gradient Boosting </a:t>
                </a:r>
              </a:p>
              <a:p>
                <a:pPr lvl="1"/>
                <a:r>
                  <a:rPr lang="en-US" dirty="0"/>
                  <a:t>minimizing the exponential </a:t>
                </a:r>
                <a:r>
                  <a:rPr lang="en-US" dirty="0">
                    <a:solidFill>
                      <a:srgbClr val="C00000"/>
                    </a:solidFill>
                  </a:rPr>
                  <a:t>loss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exp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using decision stump as the </a:t>
                </a:r>
                <a:r>
                  <a:rPr lang="en-US" dirty="0">
                    <a:solidFill>
                      <a:srgbClr val="C00000"/>
                    </a:solidFill>
                  </a:rPr>
                  <a:t>weak learners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  <a:blipFill rotWithShape="0">
                <a:blip r:embed="rId2"/>
                <a:stretch>
                  <a:fillRect l="-1043" t="-5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99276-F207-2042-AC01-997CB7C8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88" y="3459888"/>
            <a:ext cx="3197352" cy="283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surrogate loss function </a:t>
                </a:r>
                <a:r>
                  <a:rPr lang="en-US" sz="2400" dirty="0"/>
                  <a:t>of the binary classification error we care about</a:t>
                </a:r>
              </a:p>
              <a:p>
                <a:pPr lvl="1"/>
                <a:r>
                  <a:rPr lang="en-US" sz="2000" dirty="0"/>
                  <a:t>Minimizing an alternative error (loss function) is a common trick in ML, especially when the target loss function is hard to optimize.</a:t>
                </a:r>
              </a:p>
              <a:p>
                <a:pPr lvl="1"/>
                <a:r>
                  <a:rPr lang="en-US" sz="2000" dirty="0"/>
                  <a:t>There are some theoretical discussions on when doing this makes sense (“calibration”: whether minimizing the surrogate is consistent with minimizing the original loss).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  <a:blipFill rotWithShape="0">
                <a:blip r:embed="rId4"/>
                <a:stretch>
                  <a:fillRect l="-1140" t="-2824" r="-1140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DC9C3-0B22-7643-9354-46F97D42372A}"/>
                  </a:ext>
                </a:extLst>
              </p:cNvPr>
              <p:cNvSpPr txBox="1"/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0DC9C3-0B22-7643-9354-46F97D423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054" r="-49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Initialize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Output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47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One common way to construct weak learners is via </a:t>
            </a:r>
            <a:r>
              <a:rPr lang="en-US" dirty="0">
                <a:solidFill>
                  <a:schemeClr val="accent1"/>
                </a:solidFill>
              </a:rPr>
              <a:t>decision trees</a:t>
            </a:r>
          </a:p>
          <a:p>
            <a:endParaRPr lang="en-US" sz="200" dirty="0"/>
          </a:p>
          <a:p>
            <a:pPr lvl="1"/>
            <a:r>
              <a:rPr lang="en-US" dirty="0"/>
              <a:t>Fully grown decision trees</a:t>
            </a:r>
          </a:p>
          <a:p>
            <a:pPr lvl="2"/>
            <a:r>
              <a:rPr lang="en-US" dirty="0"/>
              <a:t>High variance</a:t>
            </a:r>
          </a:p>
          <a:p>
            <a:pPr lvl="2"/>
            <a:r>
              <a:rPr lang="en-US" dirty="0"/>
              <a:t>Low bias</a:t>
            </a:r>
          </a:p>
          <a:p>
            <a:endParaRPr lang="en-US" sz="200" dirty="0"/>
          </a:p>
          <a:p>
            <a:endParaRPr lang="en-US" dirty="0"/>
          </a:p>
          <a:p>
            <a:pPr lvl="1"/>
            <a:r>
              <a:rPr lang="en-US" dirty="0"/>
              <a:t>Decision stump (One-depth decision trees, split on only one attribute)</a:t>
            </a:r>
          </a:p>
          <a:p>
            <a:pPr lvl="2"/>
            <a:r>
              <a:rPr lang="en-US" dirty="0"/>
              <a:t>Low variance</a:t>
            </a:r>
          </a:p>
          <a:p>
            <a:pPr lvl="2"/>
            <a:r>
              <a:rPr lang="en-US" dirty="0"/>
              <a:t>High bias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D00DA-3284-374D-1246-8915607B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726" y="5434255"/>
            <a:ext cx="1612860" cy="1186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0BDF34-132B-BBE6-2CA5-EEB0B6EAA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227" y="3254457"/>
            <a:ext cx="3294718" cy="161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9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23769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91850" cy="5032375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Aggregate the learned hypothesis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we are doing classification)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91850" cy="5032375"/>
              </a:xfrm>
              <a:blipFill>
                <a:blip r:embed="rId2"/>
                <a:stretch>
                  <a:fillRect l="-103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/>
              <p:nvPr/>
            </p:nvSpPr>
            <p:spPr>
              <a:xfrm>
                <a:off x="3643994" y="2960688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4" y="2960688"/>
                <a:ext cx="792461" cy="487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/>
              <p:nvPr/>
            </p:nvSpPr>
            <p:spPr>
              <a:xfrm>
                <a:off x="3643993" y="3447873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3" y="3447873"/>
                <a:ext cx="792461" cy="487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/>
              <p:nvPr/>
            </p:nvSpPr>
            <p:spPr>
              <a:xfrm>
                <a:off x="3643992" y="4522612"/>
                <a:ext cx="869405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2" y="4522612"/>
                <a:ext cx="869405" cy="493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/>
              <p:nvPr/>
            </p:nvSpPr>
            <p:spPr>
              <a:xfrm>
                <a:off x="3798009" y="3918047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009" y="3918047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/>
              <p:nvPr/>
            </p:nvSpPr>
            <p:spPr>
              <a:xfrm>
                <a:off x="1890112" y="3691465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112" y="3691465"/>
                <a:ext cx="4870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C01FFBC-93FB-244C-A4C9-DE8D9A3BB89A}"/>
              </a:ext>
            </a:extLst>
          </p:cNvPr>
          <p:cNvSpPr/>
          <p:nvPr/>
        </p:nvSpPr>
        <p:spPr>
          <a:xfrm>
            <a:off x="2620010" y="3804756"/>
            <a:ext cx="814388" cy="2265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E53ED-6637-894B-83FC-8D95D940765B}"/>
              </a:ext>
            </a:extLst>
          </p:cNvPr>
          <p:cNvCxnSpPr/>
          <p:nvPr/>
        </p:nvCxnSpPr>
        <p:spPr>
          <a:xfrm>
            <a:off x="4436454" y="3118556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00FC91-4BFA-574D-A4CE-3CDEF3ACD412}"/>
              </a:ext>
            </a:extLst>
          </p:cNvPr>
          <p:cNvCxnSpPr/>
          <p:nvPr/>
        </p:nvCxnSpPr>
        <p:spPr>
          <a:xfrm>
            <a:off x="4436454" y="3601684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7B6370-43D2-BB43-B5EB-C3EB20895C15}"/>
              </a:ext>
            </a:extLst>
          </p:cNvPr>
          <p:cNvCxnSpPr/>
          <p:nvPr/>
        </p:nvCxnSpPr>
        <p:spPr>
          <a:xfrm>
            <a:off x="4436453" y="4769250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/>
              <p:nvPr/>
            </p:nvSpPr>
            <p:spPr>
              <a:xfrm>
                <a:off x="5926979" y="2887723"/>
                <a:ext cx="566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79" y="2887723"/>
                <a:ext cx="566116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/>
              <p:nvPr/>
            </p:nvSpPr>
            <p:spPr>
              <a:xfrm>
                <a:off x="5926979" y="3336628"/>
                <a:ext cx="5732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79" y="3336628"/>
                <a:ext cx="57323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/>
              <p:nvPr/>
            </p:nvSpPr>
            <p:spPr>
              <a:xfrm>
                <a:off x="5967655" y="4547393"/>
                <a:ext cx="64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655" y="4547393"/>
                <a:ext cx="646011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/>
              <p:nvPr/>
            </p:nvSpPr>
            <p:spPr>
              <a:xfrm>
                <a:off x="1917851" y="5833158"/>
                <a:ext cx="5343001" cy="84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851" y="5833158"/>
                <a:ext cx="5343001" cy="848246"/>
              </a:xfrm>
              <a:prstGeom prst="rect">
                <a:avLst/>
              </a:prstGeom>
              <a:blipFill>
                <a:blip r:embed="rId11"/>
                <a:stretch>
                  <a:fillRect t="-150000" b="-2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45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 animBg="1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the aggregation of hypothesis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OOB of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OOB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182624" y="1188436"/>
              <a:ext cx="8132064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53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1032037"/>
                  </p:ext>
                </p:extLst>
              </p:nvPr>
            </p:nvGraphicFramePr>
            <p:xfrm>
              <a:off x="1182624" y="1188436"/>
              <a:ext cx="8132064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53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398131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298131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830" t="-9375" r="-200943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9065" t="-9375" r="-99065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498131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498131" b="-2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498131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256D6-2B7B-FC45-9484-617FD9EAC80B}"/>
              </a:ext>
            </a:extLst>
          </p:cNvPr>
          <p:cNvCxnSpPr>
            <a:cxnSpLocks/>
          </p:cNvCxnSpPr>
          <p:nvPr/>
        </p:nvCxnSpPr>
        <p:spPr>
          <a:xfrm flipH="1" flipV="1">
            <a:off x="7484364" y="1777456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FC5AC3-56D3-1E40-A858-AA36B4BEC59A}"/>
              </a:ext>
            </a:extLst>
          </p:cNvPr>
          <p:cNvSpPr txBox="1"/>
          <p:nvPr/>
        </p:nvSpPr>
        <p:spPr>
          <a:xfrm>
            <a:off x="9486900" y="1972541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CC0D4F-DD0F-0E44-8A70-67941C19A397}"/>
              </a:ext>
            </a:extLst>
          </p:cNvPr>
          <p:cNvSpPr/>
          <p:nvPr/>
        </p:nvSpPr>
        <p:spPr>
          <a:xfrm>
            <a:off x="6243828" y="4498611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Aggregate:</a:t>
            </a:r>
          </a:p>
          <a:p>
            <a:r>
              <a:rPr lang="en-US" dirty="0"/>
              <a:t>Majority voting for classification</a:t>
            </a:r>
          </a:p>
          <a:p>
            <a:r>
              <a:rPr lang="en-US" dirty="0"/>
              <a:t>Average for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36CB5C-11A3-A243-9D7E-F4BB88884087}"/>
              </a:ext>
            </a:extLst>
          </p:cNvPr>
          <p:cNvSpPr/>
          <p:nvPr/>
        </p:nvSpPr>
        <p:spPr>
          <a:xfrm>
            <a:off x="7018020" y="5740269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Error:</a:t>
            </a:r>
          </a:p>
          <a:p>
            <a:r>
              <a:rPr lang="en-US" dirty="0"/>
              <a:t>Binary error for classification</a:t>
            </a:r>
          </a:p>
          <a:p>
            <a:r>
              <a:rPr lang="en-US" dirty="0"/>
              <a:t>Squared error for regression</a:t>
            </a:r>
          </a:p>
        </p:txBody>
      </p:sp>
    </p:spTree>
    <p:extLst>
      <p:ext uri="{BB962C8B-B14F-4D97-AF65-F5344CB8AC3E}">
        <p14:creationId xmlns:p14="http://schemas.microsoft.com/office/powerpoint/2010/main" val="11562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39817</TotalTime>
  <Words>3062</Words>
  <Application>Microsoft Macintosh PowerPoint</Application>
  <PresentationFormat>Widescreen</PresentationFormat>
  <Paragraphs>529</Paragraphs>
  <Slides>50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Decision Tree Hypothesis</vt:lpstr>
      <vt:lpstr>ID3: Using Information Gain as Selection Criteria</vt:lpstr>
      <vt:lpstr>Ensemble Learning</vt:lpstr>
      <vt:lpstr>Ensemble Learning</vt:lpstr>
      <vt:lpstr>Bagging - Bootstrapped Aggregating</vt:lpstr>
      <vt:lpstr>Out-Of-Bag (OOB) Error</vt:lpstr>
      <vt:lpstr>Out-Of-Bag (OOB) Error</vt:lpstr>
      <vt:lpstr>Random Forest</vt:lpstr>
      <vt:lpstr>Today’s Lecture</vt:lpstr>
      <vt:lpstr>Boosting</vt:lpstr>
      <vt:lpstr>Ensemble Learning</vt:lpstr>
      <vt:lpstr>Informal Intuitions about Boosting</vt:lpstr>
      <vt:lpstr>Informal Intuitions about Boosting</vt:lpstr>
      <vt:lpstr>Informal Intuitions about Boosting</vt:lpstr>
      <vt:lpstr>Informal Intuitions about Boosting</vt:lpstr>
      <vt:lpstr>Informal Intuitions about Boosting</vt:lpstr>
      <vt:lpstr>Outline of a Boosting Algorithm</vt:lpstr>
      <vt:lpstr>Discussion on Re-weighted D_t (What does re-weighting mean?)</vt:lpstr>
      <vt:lpstr>AdaBoost – Adaptive Boosting</vt:lpstr>
      <vt:lpstr>Boosting Background</vt:lpstr>
      <vt:lpstr>What Does AdaBoost Do?</vt:lpstr>
      <vt:lpstr>1. Learn a Weak Learner g_t from D_t</vt:lpstr>
      <vt:lpstr>2. How to Reweight D_(t+1)</vt:lpstr>
      <vt:lpstr>Choose γ such that E_in^((D_(t+1) ) ) (g_t )=0.5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How to Reweight D_(t+1): Summary</vt:lpstr>
      <vt:lpstr>3. How to Aggregate Weak Learners</vt:lpstr>
      <vt:lpstr>AdaBoost Algorithm</vt:lpstr>
      <vt:lpstr>Short Break and Questions Answering</vt:lpstr>
      <vt:lpstr>Theoretical Properties of AdaBoost</vt:lpstr>
      <vt:lpstr>AdaBoost in Action</vt:lpstr>
      <vt:lpstr>AdaBoost in Action</vt:lpstr>
      <vt:lpstr>Round 1</vt:lpstr>
      <vt:lpstr>Round 2</vt:lpstr>
      <vt:lpstr>Round 3</vt:lpstr>
      <vt:lpstr>PowerPoint Presentation</vt:lpstr>
      <vt:lpstr>Practical Success of AdaBoost</vt:lpstr>
      <vt:lpstr>Viola-Jones Face Detection (2001)</vt:lpstr>
      <vt:lpstr>Weak Learners (Haar wavelet features)</vt:lpstr>
      <vt:lpstr>Weak Learners (Haar wavelet features)</vt:lpstr>
      <vt:lpstr>Brief Discussion on Gradient Boosting</vt:lpstr>
      <vt:lpstr>Look at the AdaBoost Algorithm Again</vt:lpstr>
      <vt:lpstr>Gradient Boosting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3612</cp:revision>
  <cp:lastPrinted>2020-02-13T16:58:38Z</cp:lastPrinted>
  <dcterms:created xsi:type="dcterms:W3CDTF">2017-08-24T15:35:37Z</dcterms:created>
  <dcterms:modified xsi:type="dcterms:W3CDTF">2022-10-20T18:32:16Z</dcterms:modified>
</cp:coreProperties>
</file>